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Montserrat" panose="00000500000000000000" pitchFamily="2" charset="0"/>
      <p:regular r:id="rId19"/>
    </p:embeddedFont>
    <p:embeddedFont>
      <p:font typeface="Montserrat Medium" panose="00000600000000000000" pitchFamily="2" charset="0"/>
      <p:regular r:id="rId20"/>
    </p:embeddedFont>
    <p:embeddedFont>
      <p:font typeface="Neue Machina Ultra-Bold"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875567" y="-4926720"/>
            <a:ext cx="9808535" cy="9808535"/>
          </a:xfrm>
          <a:custGeom>
            <a:avLst/>
            <a:gdLst/>
            <a:ahLst/>
            <a:cxnLst/>
            <a:rect l="l" t="t" r="r" b="b"/>
            <a:pathLst>
              <a:path w="9808535" h="9808535">
                <a:moveTo>
                  <a:pt x="0" y="0"/>
                </a:moveTo>
                <a:lnTo>
                  <a:pt x="9808534" y="0"/>
                </a:lnTo>
                <a:lnTo>
                  <a:pt x="9808534" y="9808535"/>
                </a:lnTo>
                <a:lnTo>
                  <a:pt x="0" y="98085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1731" y="6544095"/>
            <a:ext cx="6009009" cy="6009009"/>
          </a:xfrm>
          <a:custGeom>
            <a:avLst/>
            <a:gdLst/>
            <a:ahLst/>
            <a:cxnLst/>
            <a:rect l="l" t="t" r="r" b="b"/>
            <a:pathLst>
              <a:path w="6009009" h="6009009">
                <a:moveTo>
                  <a:pt x="0" y="0"/>
                </a:moveTo>
                <a:lnTo>
                  <a:pt x="6009009" y="0"/>
                </a:lnTo>
                <a:lnTo>
                  <a:pt x="6009009" y="6009010"/>
                </a:lnTo>
                <a:lnTo>
                  <a:pt x="0" y="60090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8100000">
            <a:off x="11884038" y="6896830"/>
            <a:ext cx="8209501" cy="6060105"/>
          </a:xfrm>
          <a:custGeom>
            <a:avLst/>
            <a:gdLst/>
            <a:ahLst/>
            <a:cxnLst/>
            <a:rect l="l" t="t" r="r" b="b"/>
            <a:pathLst>
              <a:path w="8209501" h="6060105">
                <a:moveTo>
                  <a:pt x="0" y="0"/>
                </a:moveTo>
                <a:lnTo>
                  <a:pt x="8209501" y="0"/>
                </a:lnTo>
                <a:lnTo>
                  <a:pt x="8209501" y="6060105"/>
                </a:lnTo>
                <a:lnTo>
                  <a:pt x="0" y="6060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rot="-1393429">
            <a:off x="12802817" y="6885771"/>
            <a:ext cx="4723918" cy="2308815"/>
          </a:xfrm>
          <a:custGeom>
            <a:avLst/>
            <a:gdLst/>
            <a:ahLst/>
            <a:cxnLst/>
            <a:rect l="l" t="t" r="r" b="b"/>
            <a:pathLst>
              <a:path w="4723918" h="2308815">
                <a:moveTo>
                  <a:pt x="0" y="0"/>
                </a:moveTo>
                <a:lnTo>
                  <a:pt x="4723918" y="0"/>
                </a:lnTo>
                <a:lnTo>
                  <a:pt x="4723918" y="2308814"/>
                </a:lnTo>
                <a:lnTo>
                  <a:pt x="0" y="2308814"/>
                </a:lnTo>
                <a:lnTo>
                  <a:pt x="0" y="0"/>
                </a:lnTo>
                <a:close/>
              </a:path>
            </a:pathLst>
          </a:custGeom>
          <a:blipFill>
            <a:blip r:embed="rId8"/>
            <a:stretch>
              <a:fillRect/>
            </a:stretch>
          </a:blipFill>
        </p:spPr>
        <p:txBody>
          <a:bodyPr/>
          <a:lstStyle/>
          <a:p>
            <a:endParaRPr lang="en-US"/>
          </a:p>
        </p:txBody>
      </p:sp>
      <p:sp>
        <p:nvSpPr>
          <p:cNvPr id="6" name="Freeform 6"/>
          <p:cNvSpPr/>
          <p:nvPr/>
        </p:nvSpPr>
        <p:spPr>
          <a:xfrm>
            <a:off x="1732774" y="2271889"/>
            <a:ext cx="3597907" cy="3671334"/>
          </a:xfrm>
          <a:custGeom>
            <a:avLst/>
            <a:gdLst/>
            <a:ahLst/>
            <a:cxnLst/>
            <a:rect l="l" t="t" r="r" b="b"/>
            <a:pathLst>
              <a:path w="3597907" h="3671334">
                <a:moveTo>
                  <a:pt x="0" y="0"/>
                </a:moveTo>
                <a:lnTo>
                  <a:pt x="3597907" y="0"/>
                </a:lnTo>
                <a:lnTo>
                  <a:pt x="3597907" y="3671334"/>
                </a:lnTo>
                <a:lnTo>
                  <a:pt x="0" y="3671334"/>
                </a:lnTo>
                <a:lnTo>
                  <a:pt x="0" y="0"/>
                </a:lnTo>
                <a:close/>
              </a:path>
            </a:pathLst>
          </a:custGeom>
          <a:blipFill>
            <a:blip r:embed="rId9"/>
            <a:stretch>
              <a:fillRect/>
            </a:stretch>
          </a:blipFill>
        </p:spPr>
        <p:txBody>
          <a:bodyPr/>
          <a:lstStyle/>
          <a:p>
            <a:endParaRPr lang="en-US"/>
          </a:p>
        </p:txBody>
      </p:sp>
      <p:sp>
        <p:nvSpPr>
          <p:cNvPr id="7" name="Freeform 7"/>
          <p:cNvSpPr/>
          <p:nvPr/>
        </p:nvSpPr>
        <p:spPr>
          <a:xfrm rot="3042606">
            <a:off x="-947227" y="8169399"/>
            <a:ext cx="4602247" cy="3514966"/>
          </a:xfrm>
          <a:custGeom>
            <a:avLst/>
            <a:gdLst/>
            <a:ahLst/>
            <a:cxnLst/>
            <a:rect l="l" t="t" r="r" b="b"/>
            <a:pathLst>
              <a:path w="4602247" h="3514966">
                <a:moveTo>
                  <a:pt x="0" y="0"/>
                </a:moveTo>
                <a:lnTo>
                  <a:pt x="4602247" y="0"/>
                </a:lnTo>
                <a:lnTo>
                  <a:pt x="4602247" y="3514967"/>
                </a:lnTo>
                <a:lnTo>
                  <a:pt x="0" y="3514967"/>
                </a:lnTo>
                <a:lnTo>
                  <a:pt x="0" y="0"/>
                </a:lnTo>
                <a:close/>
              </a:path>
            </a:pathLst>
          </a:custGeom>
          <a:blipFill>
            <a:blip r:embed="rId10"/>
            <a:stretch>
              <a:fillRect/>
            </a:stretch>
          </a:blipFill>
        </p:spPr>
        <p:txBody>
          <a:bodyPr/>
          <a:lstStyle/>
          <a:p>
            <a:endParaRPr lang="en-US"/>
          </a:p>
        </p:txBody>
      </p:sp>
      <p:sp>
        <p:nvSpPr>
          <p:cNvPr id="8" name="TextBox 8"/>
          <p:cNvSpPr txBox="1"/>
          <p:nvPr/>
        </p:nvSpPr>
        <p:spPr>
          <a:xfrm>
            <a:off x="2419979" y="2062339"/>
            <a:ext cx="13448042" cy="7409713"/>
          </a:xfrm>
          <a:prstGeom prst="rect">
            <a:avLst/>
          </a:prstGeom>
        </p:spPr>
        <p:txBody>
          <a:bodyPr lIns="0" tIns="0" rIns="0" bIns="0" rtlCol="0" anchor="t">
            <a:spAutoFit/>
          </a:bodyPr>
          <a:lstStyle/>
          <a:p>
            <a:pPr algn="ctr">
              <a:lnSpc>
                <a:spcPts val="14740"/>
              </a:lnSpc>
            </a:pPr>
            <a:r>
              <a:rPr lang="en-US" sz="10529">
                <a:solidFill>
                  <a:srgbClr val="FFFFFF"/>
                </a:solidFill>
                <a:latin typeface="Neue Machina Ultra-Bold"/>
              </a:rPr>
              <a:t>Signature Biometric Identification</a:t>
            </a:r>
          </a:p>
          <a:p>
            <a:pPr algn="ctr">
              <a:lnSpc>
                <a:spcPts val="14740"/>
              </a:lnSpc>
            </a:pPr>
            <a:endParaRPr lang="en-US" sz="10529">
              <a:solidFill>
                <a:srgbClr val="FFFFFF"/>
              </a:solidFill>
              <a:latin typeface="Neue Machina Ul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2501978" y="2851264"/>
            <a:ext cx="12873063" cy="2969145"/>
          </a:xfrm>
          <a:custGeom>
            <a:avLst/>
            <a:gdLst/>
            <a:ahLst/>
            <a:cxnLst/>
            <a:rect l="l" t="t" r="r" b="b"/>
            <a:pathLst>
              <a:path w="12873063" h="2969145">
                <a:moveTo>
                  <a:pt x="0" y="0"/>
                </a:moveTo>
                <a:lnTo>
                  <a:pt x="12873064" y="0"/>
                </a:lnTo>
                <a:lnTo>
                  <a:pt x="12873064" y="2969145"/>
                </a:lnTo>
                <a:lnTo>
                  <a:pt x="0" y="2969145"/>
                </a:lnTo>
                <a:lnTo>
                  <a:pt x="0" y="0"/>
                </a:lnTo>
                <a:close/>
              </a:path>
            </a:pathLst>
          </a:custGeom>
          <a:blipFill>
            <a:blip r:embed="rId8"/>
            <a:stretch>
              <a:fillRect l="-38429" t="-210433" r="-42327" b="-130393"/>
            </a:stretch>
          </a:blipFill>
        </p:spPr>
        <p:txBody>
          <a:bodyPr/>
          <a:lstStyle/>
          <a:p>
            <a:endParaRPr lang="en-US"/>
          </a:p>
        </p:txBody>
      </p:sp>
      <p:sp>
        <p:nvSpPr>
          <p:cNvPr id="9" name="TextBox 9"/>
          <p:cNvSpPr txBox="1"/>
          <p:nvPr/>
        </p:nvSpPr>
        <p:spPr>
          <a:xfrm>
            <a:off x="1028700" y="914400"/>
            <a:ext cx="11130050" cy="873125"/>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Applying High Pass Filter</a:t>
            </a:r>
          </a:p>
        </p:txBody>
      </p:sp>
      <p:sp>
        <p:nvSpPr>
          <p:cNvPr id="10" name="TextBox 10"/>
          <p:cNvSpPr txBox="1"/>
          <p:nvPr/>
        </p:nvSpPr>
        <p:spPr>
          <a:xfrm>
            <a:off x="2501978" y="7076864"/>
            <a:ext cx="12873063" cy="1063625"/>
          </a:xfrm>
          <a:prstGeom prst="rect">
            <a:avLst/>
          </a:prstGeom>
        </p:spPr>
        <p:txBody>
          <a:bodyPr lIns="0" tIns="0" rIns="0" bIns="0" rtlCol="0" anchor="t">
            <a:spAutoFit/>
          </a:bodyPr>
          <a:lstStyle/>
          <a:p>
            <a:pPr algn="ctr">
              <a:lnSpc>
                <a:spcPts val="2800"/>
              </a:lnSpc>
            </a:pPr>
            <a:r>
              <a:rPr lang="en-US" sz="2000">
                <a:solidFill>
                  <a:srgbClr val="FFFFFF"/>
                </a:solidFill>
                <a:latin typeface="Neue Machina Ultra-Bold"/>
              </a:rPr>
              <a:t>it enhances high-frequency components in an image, such as edges and fine details, while suppressing low-frequency components, such as smooth areas or gradients. </a:t>
            </a:r>
          </a:p>
          <a:p>
            <a:pPr algn="ctr">
              <a:lnSpc>
                <a:spcPts val="2800"/>
              </a:lnSpc>
              <a:spcBef>
                <a:spcPct val="0"/>
              </a:spcBef>
            </a:pPr>
            <a:r>
              <a:rPr lang="en-US" sz="2000">
                <a:solidFill>
                  <a:srgbClr val="FFFFFF"/>
                </a:solidFill>
                <a:latin typeface="Neue Machina Ultra-Bold"/>
              </a:rPr>
              <a:t>This can help in sharpening the image and highlighting important features.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TextBox 8"/>
          <p:cNvSpPr txBox="1"/>
          <p:nvPr/>
        </p:nvSpPr>
        <p:spPr>
          <a:xfrm>
            <a:off x="1028700" y="914400"/>
            <a:ext cx="14213401" cy="873125"/>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Augmentation</a:t>
            </a:r>
          </a:p>
        </p:txBody>
      </p:sp>
      <p:sp>
        <p:nvSpPr>
          <p:cNvPr id="9" name="TextBox 9"/>
          <p:cNvSpPr txBox="1"/>
          <p:nvPr/>
        </p:nvSpPr>
        <p:spPr>
          <a:xfrm>
            <a:off x="1640804" y="4758644"/>
            <a:ext cx="15006391" cy="1631722"/>
          </a:xfrm>
          <a:prstGeom prst="rect">
            <a:avLst/>
          </a:prstGeom>
        </p:spPr>
        <p:txBody>
          <a:bodyPr lIns="0" tIns="0" rIns="0" bIns="0" rtlCol="0" anchor="t">
            <a:spAutoFit/>
          </a:bodyPr>
          <a:lstStyle/>
          <a:p>
            <a:pPr algn="ctr">
              <a:lnSpc>
                <a:spcPts val="3264"/>
              </a:lnSpc>
              <a:spcBef>
                <a:spcPct val="0"/>
              </a:spcBef>
            </a:pPr>
            <a:r>
              <a:rPr lang="en-US" sz="2331">
                <a:solidFill>
                  <a:srgbClr val="FFFFFF"/>
                </a:solidFill>
                <a:latin typeface="Neue Machina Ultra-Bold"/>
              </a:rPr>
              <a:t>To increase the robustness of our deep learning models for signature recognition, we employed several data augmentation techniques. These techniques aim to artificially increase the size of the training dataset by applying transformations to the original images.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4856883" y="2791351"/>
            <a:ext cx="8163255" cy="3396163"/>
          </a:xfrm>
          <a:custGeom>
            <a:avLst/>
            <a:gdLst/>
            <a:ahLst/>
            <a:cxnLst/>
            <a:rect l="l" t="t" r="r" b="b"/>
            <a:pathLst>
              <a:path w="8163255" h="3396163">
                <a:moveTo>
                  <a:pt x="0" y="0"/>
                </a:moveTo>
                <a:lnTo>
                  <a:pt x="8163255" y="0"/>
                </a:lnTo>
                <a:lnTo>
                  <a:pt x="8163255" y="3396164"/>
                </a:lnTo>
                <a:lnTo>
                  <a:pt x="0" y="3396164"/>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028700" y="914400"/>
            <a:ext cx="11130050" cy="1758950"/>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Augmentation : Reduce Line Thickness</a:t>
            </a:r>
          </a:p>
        </p:txBody>
      </p:sp>
      <p:sp>
        <p:nvSpPr>
          <p:cNvPr id="10" name="TextBox 10"/>
          <p:cNvSpPr txBox="1"/>
          <p:nvPr/>
        </p:nvSpPr>
        <p:spPr>
          <a:xfrm>
            <a:off x="2501978" y="7076864"/>
            <a:ext cx="12873063" cy="7112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Neue Machina Ultra-Bold"/>
              </a:rPr>
              <a:t>One of the augmentation techniques used is reducing the line thickness of the handwritten text. This technique helps to simulate the variability in writing styles and instruments.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4496054" y="2791351"/>
            <a:ext cx="8884912" cy="3748819"/>
          </a:xfrm>
          <a:custGeom>
            <a:avLst/>
            <a:gdLst/>
            <a:ahLst/>
            <a:cxnLst/>
            <a:rect l="l" t="t" r="r" b="b"/>
            <a:pathLst>
              <a:path w="8884912" h="3748819">
                <a:moveTo>
                  <a:pt x="0" y="0"/>
                </a:moveTo>
                <a:lnTo>
                  <a:pt x="8884912" y="0"/>
                </a:lnTo>
                <a:lnTo>
                  <a:pt x="8884912" y="3748819"/>
                </a:lnTo>
                <a:lnTo>
                  <a:pt x="0" y="3748819"/>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028700" y="914400"/>
            <a:ext cx="11130050" cy="1758950"/>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Augmentation : Add Random Noise</a:t>
            </a:r>
          </a:p>
        </p:txBody>
      </p:sp>
      <p:sp>
        <p:nvSpPr>
          <p:cNvPr id="10" name="TextBox 10"/>
          <p:cNvSpPr txBox="1"/>
          <p:nvPr/>
        </p:nvSpPr>
        <p:spPr>
          <a:xfrm>
            <a:off x="2501978" y="7076864"/>
            <a:ext cx="12873063" cy="10636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Neue Machina Ultra-Bold"/>
              </a:rPr>
              <a:t>Another technique used is adding random noise to the handwritten text. This technique helps to simulate the noise and distortions that may occur during image acquisition or transmission.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5985665" y="2320170"/>
            <a:ext cx="6316670" cy="4031333"/>
          </a:xfrm>
          <a:custGeom>
            <a:avLst/>
            <a:gdLst/>
            <a:ahLst/>
            <a:cxnLst/>
            <a:rect l="l" t="t" r="r" b="b"/>
            <a:pathLst>
              <a:path w="6316670" h="4031333">
                <a:moveTo>
                  <a:pt x="0" y="0"/>
                </a:moveTo>
                <a:lnTo>
                  <a:pt x="6316670" y="0"/>
                </a:lnTo>
                <a:lnTo>
                  <a:pt x="6316670" y="4031333"/>
                </a:lnTo>
                <a:lnTo>
                  <a:pt x="0" y="4031333"/>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028700" y="914400"/>
            <a:ext cx="11130050" cy="1758950"/>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Augmentation : Apply Random Stretch</a:t>
            </a:r>
          </a:p>
        </p:txBody>
      </p:sp>
      <p:sp>
        <p:nvSpPr>
          <p:cNvPr id="10" name="TextBox 10"/>
          <p:cNvSpPr txBox="1"/>
          <p:nvPr/>
        </p:nvSpPr>
        <p:spPr>
          <a:xfrm>
            <a:off x="2501978" y="7076864"/>
            <a:ext cx="12873063" cy="10636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Neue Machina Ultra-Bold"/>
              </a:rPr>
              <a:t>We also applied random stretch to the handwritten text, horizontally stretching the image by a random factor between -0.9 and +0.1. This technique helps to simulate the variability in writing sizes and orientations.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8380814" y="1787525"/>
            <a:ext cx="8637172" cy="7663533"/>
          </a:xfrm>
          <a:custGeom>
            <a:avLst/>
            <a:gdLst/>
            <a:ahLst/>
            <a:cxnLst/>
            <a:rect l="l" t="t" r="r" b="b"/>
            <a:pathLst>
              <a:path w="8637172" h="7663533">
                <a:moveTo>
                  <a:pt x="0" y="0"/>
                </a:moveTo>
                <a:lnTo>
                  <a:pt x="8637171" y="0"/>
                </a:lnTo>
                <a:lnTo>
                  <a:pt x="8637171" y="7663533"/>
                </a:lnTo>
                <a:lnTo>
                  <a:pt x="0" y="7663533"/>
                </a:lnTo>
                <a:lnTo>
                  <a:pt x="0" y="0"/>
                </a:lnTo>
                <a:close/>
              </a:path>
            </a:pathLst>
          </a:custGeom>
          <a:blipFill>
            <a:blip r:embed="rId8"/>
            <a:stretch>
              <a:fillRect l="-73900" t="-44713" r="-78567" b="-15342"/>
            </a:stretch>
          </a:blipFill>
        </p:spPr>
        <p:txBody>
          <a:bodyPr/>
          <a:lstStyle/>
          <a:p>
            <a:endParaRPr lang="en-US"/>
          </a:p>
        </p:txBody>
      </p:sp>
      <p:sp>
        <p:nvSpPr>
          <p:cNvPr id="9" name="TextBox 9"/>
          <p:cNvSpPr txBox="1"/>
          <p:nvPr/>
        </p:nvSpPr>
        <p:spPr>
          <a:xfrm>
            <a:off x="1028700" y="914400"/>
            <a:ext cx="9160509" cy="873125"/>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3- Classification Model</a:t>
            </a:r>
          </a:p>
        </p:txBody>
      </p:sp>
      <p:sp>
        <p:nvSpPr>
          <p:cNvPr id="10" name="TextBox 10"/>
          <p:cNvSpPr txBox="1"/>
          <p:nvPr/>
        </p:nvSpPr>
        <p:spPr>
          <a:xfrm>
            <a:off x="1028626" y="2548272"/>
            <a:ext cx="7542939" cy="2089150"/>
          </a:xfrm>
          <a:prstGeom prst="rect">
            <a:avLst/>
          </a:prstGeom>
        </p:spPr>
        <p:txBody>
          <a:bodyPr wrap="square" lIns="0" tIns="0" rIns="0" bIns="0" rtlCol="0" anchor="t">
            <a:spAutoFit/>
          </a:bodyPr>
          <a:lstStyle/>
          <a:p>
            <a:pPr marL="1003299" lvl="1" indent="-571500" algn="ctr">
              <a:lnSpc>
                <a:spcPts val="5599"/>
              </a:lnSpc>
              <a:buFont typeface="Arial" panose="020B0604020202020204" pitchFamily="34" charset="0"/>
              <a:buChar char="•"/>
            </a:pPr>
            <a:r>
              <a:rPr lang="en-US" sz="3999" dirty="0">
                <a:solidFill>
                  <a:srgbClr val="FFFFFF"/>
                </a:solidFill>
                <a:latin typeface="Neue Machina Ultra-Bold"/>
              </a:rPr>
              <a:t>80% for training.</a:t>
            </a:r>
          </a:p>
          <a:p>
            <a:pPr marL="1003299" lvl="1" indent="-571500" algn="ctr">
              <a:lnSpc>
                <a:spcPts val="5599"/>
              </a:lnSpc>
              <a:buFont typeface="Arial" panose="020B0604020202020204" pitchFamily="34" charset="0"/>
              <a:buChar char="•"/>
            </a:pPr>
            <a:r>
              <a:rPr lang="en-US" sz="3999" dirty="0">
                <a:solidFill>
                  <a:srgbClr val="FFFFFF"/>
                </a:solidFill>
                <a:latin typeface="Neue Machina Ultra-Bold"/>
              </a:rPr>
              <a:t>10% for validation</a:t>
            </a:r>
          </a:p>
          <a:p>
            <a:pPr marL="1003299" lvl="1" indent="-571500" algn="ctr">
              <a:lnSpc>
                <a:spcPts val="5599"/>
              </a:lnSpc>
              <a:buFont typeface="Arial" panose="020B0604020202020204" pitchFamily="34" charset="0"/>
              <a:buChar char="•"/>
            </a:pPr>
            <a:r>
              <a:rPr lang="en-US" sz="3999" dirty="0">
                <a:solidFill>
                  <a:srgbClr val="FFFFFF"/>
                </a:solidFill>
                <a:latin typeface="Neue Machina Ultra-Bold"/>
              </a:rPr>
              <a:t>10% for testing</a:t>
            </a:r>
          </a:p>
        </p:txBody>
      </p:sp>
      <p:sp>
        <p:nvSpPr>
          <p:cNvPr id="11" name="TextBox 11"/>
          <p:cNvSpPr txBox="1"/>
          <p:nvPr/>
        </p:nvSpPr>
        <p:spPr>
          <a:xfrm>
            <a:off x="1038225" y="5957732"/>
            <a:ext cx="6730152" cy="2089150"/>
          </a:xfrm>
          <a:prstGeom prst="rect">
            <a:avLst/>
          </a:prstGeom>
        </p:spPr>
        <p:txBody>
          <a:bodyPr lIns="0" tIns="0" rIns="0" bIns="0" rtlCol="0" anchor="t">
            <a:spAutoFit/>
          </a:bodyPr>
          <a:lstStyle/>
          <a:p>
            <a:pPr algn="l">
              <a:lnSpc>
                <a:spcPts val="5599"/>
              </a:lnSpc>
            </a:pPr>
            <a:r>
              <a:rPr lang="en-US" sz="3999" dirty="0">
                <a:solidFill>
                  <a:srgbClr val="FFFFFF"/>
                </a:solidFill>
                <a:latin typeface="Neue Machina Ultra-Bold"/>
              </a:rPr>
              <a:t>we used MobileNetV2 and got 98.33%</a:t>
            </a:r>
          </a:p>
          <a:p>
            <a:pPr algn="l">
              <a:lnSpc>
                <a:spcPts val="5599"/>
              </a:lnSpc>
            </a:pPr>
            <a:r>
              <a:rPr lang="en-US" sz="3999" dirty="0">
                <a:solidFill>
                  <a:srgbClr val="FFFFFF"/>
                </a:solidFill>
                <a:latin typeface="Neue Machina Ultra-Bold"/>
              </a:rPr>
              <a:t>accuracy.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3971137" y="594816"/>
            <a:ext cx="7465233" cy="7465233"/>
          </a:xfrm>
          <a:custGeom>
            <a:avLst/>
            <a:gdLst/>
            <a:ahLst/>
            <a:cxnLst/>
            <a:rect l="l" t="t" r="r" b="b"/>
            <a:pathLst>
              <a:path w="7465233" h="7465233">
                <a:moveTo>
                  <a:pt x="0" y="0"/>
                </a:moveTo>
                <a:lnTo>
                  <a:pt x="7465233" y="0"/>
                </a:lnTo>
                <a:lnTo>
                  <a:pt x="7465233" y="7465233"/>
                </a:lnTo>
                <a:lnTo>
                  <a:pt x="0" y="7465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195193" y="-4864633"/>
            <a:ext cx="9729266" cy="9729266"/>
          </a:xfrm>
          <a:custGeom>
            <a:avLst/>
            <a:gdLst/>
            <a:ahLst/>
            <a:cxnLst/>
            <a:rect l="l" t="t" r="r" b="b"/>
            <a:pathLst>
              <a:path w="9729266" h="9729266">
                <a:moveTo>
                  <a:pt x="0" y="0"/>
                </a:moveTo>
                <a:lnTo>
                  <a:pt x="9729267" y="0"/>
                </a:lnTo>
                <a:lnTo>
                  <a:pt x="9729267" y="9729266"/>
                </a:lnTo>
                <a:lnTo>
                  <a:pt x="0" y="97292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rot="10344677">
            <a:off x="-1250814" y="-1297626"/>
            <a:ext cx="4140717" cy="2443023"/>
          </a:xfrm>
          <a:custGeom>
            <a:avLst/>
            <a:gdLst/>
            <a:ahLst/>
            <a:cxnLst/>
            <a:rect l="l" t="t" r="r" b="b"/>
            <a:pathLst>
              <a:path w="4140717" h="2443023">
                <a:moveTo>
                  <a:pt x="0" y="0"/>
                </a:moveTo>
                <a:lnTo>
                  <a:pt x="4140716" y="0"/>
                </a:lnTo>
                <a:lnTo>
                  <a:pt x="4140716" y="2443023"/>
                </a:lnTo>
                <a:lnTo>
                  <a:pt x="0" y="2443023"/>
                </a:lnTo>
                <a:lnTo>
                  <a:pt x="0" y="0"/>
                </a:lnTo>
                <a:close/>
              </a:path>
            </a:pathLst>
          </a:custGeom>
          <a:blipFill>
            <a:blip r:embed="rId4"/>
            <a:stretch>
              <a:fillRect/>
            </a:stretch>
          </a:blipFill>
        </p:spPr>
        <p:txBody>
          <a:bodyPr/>
          <a:lstStyle/>
          <a:p>
            <a:endParaRPr lang="en-US"/>
          </a:p>
        </p:txBody>
      </p:sp>
      <p:sp>
        <p:nvSpPr>
          <p:cNvPr id="5" name="Freeform 5"/>
          <p:cNvSpPr/>
          <p:nvPr/>
        </p:nvSpPr>
        <p:spPr>
          <a:xfrm>
            <a:off x="15788974" y="1621283"/>
            <a:ext cx="5382042" cy="5628279"/>
          </a:xfrm>
          <a:custGeom>
            <a:avLst/>
            <a:gdLst/>
            <a:ahLst/>
            <a:cxnLst/>
            <a:rect l="l" t="t" r="r" b="b"/>
            <a:pathLst>
              <a:path w="5382042" h="5628279">
                <a:moveTo>
                  <a:pt x="0" y="0"/>
                </a:moveTo>
                <a:lnTo>
                  <a:pt x="5382042" y="0"/>
                </a:lnTo>
                <a:lnTo>
                  <a:pt x="5382042" y="5628279"/>
                </a:lnTo>
                <a:lnTo>
                  <a:pt x="0" y="5628279"/>
                </a:lnTo>
                <a:lnTo>
                  <a:pt x="0" y="0"/>
                </a:lnTo>
                <a:close/>
              </a:path>
            </a:pathLst>
          </a:custGeom>
          <a:blipFill>
            <a:blip r:embed="rId5"/>
            <a:stretch>
              <a:fillRect/>
            </a:stretch>
          </a:blipFill>
        </p:spPr>
        <p:txBody>
          <a:bodyPr/>
          <a:lstStyle/>
          <a:p>
            <a:endParaRPr lang="en-US"/>
          </a:p>
        </p:txBody>
      </p:sp>
      <p:sp>
        <p:nvSpPr>
          <p:cNvPr id="6" name="Freeform 6"/>
          <p:cNvSpPr/>
          <p:nvPr/>
        </p:nvSpPr>
        <p:spPr>
          <a:xfrm>
            <a:off x="2242677" y="4435422"/>
            <a:ext cx="13546297" cy="3409539"/>
          </a:xfrm>
          <a:custGeom>
            <a:avLst/>
            <a:gdLst/>
            <a:ahLst/>
            <a:cxnLst/>
            <a:rect l="l" t="t" r="r" b="b"/>
            <a:pathLst>
              <a:path w="13546297" h="3409539">
                <a:moveTo>
                  <a:pt x="0" y="0"/>
                </a:moveTo>
                <a:lnTo>
                  <a:pt x="13546297" y="0"/>
                </a:lnTo>
                <a:lnTo>
                  <a:pt x="13546297" y="3409540"/>
                </a:lnTo>
                <a:lnTo>
                  <a:pt x="0" y="3409540"/>
                </a:lnTo>
                <a:lnTo>
                  <a:pt x="0" y="0"/>
                </a:lnTo>
                <a:close/>
              </a:path>
            </a:pathLst>
          </a:custGeom>
          <a:blipFill>
            <a:blip r:embed="rId6"/>
            <a:stretch>
              <a:fillRect l="-39484" t="-174941" r="-42284" b="-131284"/>
            </a:stretch>
          </a:blipFill>
        </p:spPr>
        <p:txBody>
          <a:bodyPr/>
          <a:lstStyle/>
          <a:p>
            <a:endParaRPr lang="en-US"/>
          </a:p>
        </p:txBody>
      </p:sp>
      <p:sp>
        <p:nvSpPr>
          <p:cNvPr id="7" name="TextBox 7"/>
          <p:cNvSpPr txBox="1"/>
          <p:nvPr/>
        </p:nvSpPr>
        <p:spPr>
          <a:xfrm>
            <a:off x="1028700" y="914400"/>
            <a:ext cx="12132298" cy="873125"/>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Encryption and Decryption</a:t>
            </a:r>
          </a:p>
        </p:txBody>
      </p:sp>
      <p:sp>
        <p:nvSpPr>
          <p:cNvPr id="8" name="TextBox 8"/>
          <p:cNvSpPr txBox="1"/>
          <p:nvPr/>
        </p:nvSpPr>
        <p:spPr>
          <a:xfrm>
            <a:off x="1979403" y="7591719"/>
            <a:ext cx="2853714" cy="413870"/>
          </a:xfrm>
          <a:prstGeom prst="rect">
            <a:avLst/>
          </a:prstGeom>
        </p:spPr>
        <p:txBody>
          <a:bodyPr lIns="0" tIns="0" rIns="0" bIns="0" rtlCol="0" anchor="t">
            <a:spAutoFit/>
          </a:bodyPr>
          <a:lstStyle/>
          <a:p>
            <a:pPr algn="ctr">
              <a:lnSpc>
                <a:spcPts val="3438"/>
              </a:lnSpc>
              <a:spcBef>
                <a:spcPct val="0"/>
              </a:spcBef>
            </a:pPr>
            <a:r>
              <a:rPr lang="en-US" sz="2455">
                <a:solidFill>
                  <a:srgbClr val="01204C"/>
                </a:solidFill>
                <a:latin typeface="Montserrat Medium"/>
              </a:rPr>
              <a:t>Product 1</a:t>
            </a:r>
          </a:p>
        </p:txBody>
      </p:sp>
      <p:sp>
        <p:nvSpPr>
          <p:cNvPr id="9" name="TextBox 9"/>
          <p:cNvSpPr txBox="1"/>
          <p:nvPr/>
        </p:nvSpPr>
        <p:spPr>
          <a:xfrm>
            <a:off x="2370852" y="3061621"/>
            <a:ext cx="13546297" cy="873125"/>
          </a:xfrm>
          <a:prstGeom prst="rect">
            <a:avLst/>
          </a:prstGeom>
        </p:spPr>
        <p:txBody>
          <a:bodyPr lIns="0" tIns="0" rIns="0" bIns="0" rtlCol="0" anchor="t">
            <a:spAutoFit/>
          </a:bodyPr>
          <a:lstStyle/>
          <a:p>
            <a:pPr algn="ctr">
              <a:lnSpc>
                <a:spcPts val="7000"/>
              </a:lnSpc>
              <a:spcBef>
                <a:spcPct val="0"/>
              </a:spcBef>
            </a:pPr>
            <a:r>
              <a:rPr lang="en-US" sz="5000">
                <a:solidFill>
                  <a:srgbClr val="FFFFFF"/>
                </a:solidFill>
                <a:latin typeface="Neue Machina Ultra-Bold"/>
              </a:rPr>
              <a:t>XOR METHOD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3354044" y="1024236"/>
            <a:ext cx="6896632" cy="6896632"/>
          </a:xfrm>
          <a:custGeom>
            <a:avLst/>
            <a:gdLst/>
            <a:ahLst/>
            <a:cxnLst/>
            <a:rect l="l" t="t" r="r" b="b"/>
            <a:pathLst>
              <a:path w="6896632" h="6896632">
                <a:moveTo>
                  <a:pt x="0" y="0"/>
                </a:moveTo>
                <a:lnTo>
                  <a:pt x="6896633" y="0"/>
                </a:lnTo>
                <a:lnTo>
                  <a:pt x="6896633" y="6896632"/>
                </a:lnTo>
                <a:lnTo>
                  <a:pt x="0" y="68966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4831439" y="3191290"/>
            <a:ext cx="8086060" cy="8086060"/>
          </a:xfrm>
          <a:custGeom>
            <a:avLst/>
            <a:gdLst/>
            <a:ahLst/>
            <a:cxnLst/>
            <a:rect l="l" t="t" r="r" b="b"/>
            <a:pathLst>
              <a:path w="8086060" h="8086060">
                <a:moveTo>
                  <a:pt x="0" y="0"/>
                </a:moveTo>
                <a:lnTo>
                  <a:pt x="8086061" y="0"/>
                </a:lnTo>
                <a:lnTo>
                  <a:pt x="8086061" y="8086061"/>
                </a:lnTo>
                <a:lnTo>
                  <a:pt x="0" y="808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rot="5400000">
            <a:off x="11928816" y="449266"/>
            <a:ext cx="12718369" cy="9388469"/>
          </a:xfrm>
          <a:custGeom>
            <a:avLst/>
            <a:gdLst/>
            <a:ahLst/>
            <a:cxnLst/>
            <a:rect l="l" t="t" r="r" b="b"/>
            <a:pathLst>
              <a:path w="12718369" h="9388469">
                <a:moveTo>
                  <a:pt x="0" y="0"/>
                </a:moveTo>
                <a:lnTo>
                  <a:pt x="12718368" y="0"/>
                </a:lnTo>
                <a:lnTo>
                  <a:pt x="12718368" y="9388468"/>
                </a:lnTo>
                <a:lnTo>
                  <a:pt x="0" y="9388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1823539" y="2903539"/>
            <a:ext cx="5366128" cy="5017329"/>
          </a:xfrm>
          <a:custGeom>
            <a:avLst/>
            <a:gdLst/>
            <a:ahLst/>
            <a:cxnLst/>
            <a:rect l="l" t="t" r="r" b="b"/>
            <a:pathLst>
              <a:path w="5366128" h="5017329">
                <a:moveTo>
                  <a:pt x="0" y="0"/>
                </a:moveTo>
                <a:lnTo>
                  <a:pt x="5366128" y="0"/>
                </a:lnTo>
                <a:lnTo>
                  <a:pt x="5366128" y="5017329"/>
                </a:lnTo>
                <a:lnTo>
                  <a:pt x="0" y="5017329"/>
                </a:lnTo>
                <a:lnTo>
                  <a:pt x="0" y="0"/>
                </a:lnTo>
                <a:close/>
              </a:path>
            </a:pathLst>
          </a:custGeom>
          <a:blipFill>
            <a:blip r:embed="rId8"/>
            <a:stretch>
              <a:fillRect/>
            </a:stretch>
          </a:blipFill>
        </p:spPr>
        <p:txBody>
          <a:bodyPr/>
          <a:lstStyle/>
          <a:p>
            <a:endParaRPr lang="en-US"/>
          </a:p>
        </p:txBody>
      </p:sp>
      <p:sp>
        <p:nvSpPr>
          <p:cNvPr id="6" name="TextBox 6"/>
          <p:cNvSpPr txBox="1"/>
          <p:nvPr/>
        </p:nvSpPr>
        <p:spPr>
          <a:xfrm>
            <a:off x="4494003" y="4200702"/>
            <a:ext cx="9854731" cy="3419153"/>
          </a:xfrm>
          <a:prstGeom prst="rect">
            <a:avLst/>
          </a:prstGeom>
        </p:spPr>
        <p:txBody>
          <a:bodyPr lIns="0" tIns="0" rIns="0" bIns="0" rtlCol="0" anchor="t">
            <a:spAutoFit/>
          </a:bodyPr>
          <a:lstStyle/>
          <a:p>
            <a:pPr algn="l">
              <a:lnSpc>
                <a:spcPts val="13667"/>
              </a:lnSpc>
            </a:pPr>
            <a:r>
              <a:rPr lang="en-US" sz="9762">
                <a:solidFill>
                  <a:srgbClr val="FFFFFF"/>
                </a:solidFill>
                <a:latin typeface="Neue Machina Ultra-Bold"/>
              </a:rPr>
              <a:t>Thank You</a:t>
            </a:r>
          </a:p>
          <a:p>
            <a:pPr algn="l">
              <a:lnSpc>
                <a:spcPts val="13667"/>
              </a:lnSpc>
            </a:pPr>
            <a:r>
              <a:rPr lang="en-US" sz="9762">
                <a:solidFill>
                  <a:srgbClr val="FFFFFF"/>
                </a:solidFill>
                <a:latin typeface="Neue Machina Ultra-Bold"/>
              </a:rPr>
              <a:t>Bonus Please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87719" y="-2942560"/>
            <a:ext cx="8996085" cy="8996085"/>
          </a:xfrm>
          <a:custGeom>
            <a:avLst/>
            <a:gdLst/>
            <a:ahLst/>
            <a:cxnLst/>
            <a:rect l="l" t="t" r="r" b="b"/>
            <a:pathLst>
              <a:path w="8996085" h="8996085">
                <a:moveTo>
                  <a:pt x="0" y="0"/>
                </a:moveTo>
                <a:lnTo>
                  <a:pt x="8996085" y="0"/>
                </a:lnTo>
                <a:lnTo>
                  <a:pt x="8996085" y="8996085"/>
                </a:lnTo>
                <a:lnTo>
                  <a:pt x="0" y="89960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714326" y="6543974"/>
            <a:ext cx="5428652" cy="5428652"/>
          </a:xfrm>
          <a:custGeom>
            <a:avLst/>
            <a:gdLst/>
            <a:ahLst/>
            <a:cxnLst/>
            <a:rect l="l" t="t" r="r" b="b"/>
            <a:pathLst>
              <a:path w="5428652" h="5428652">
                <a:moveTo>
                  <a:pt x="0" y="0"/>
                </a:moveTo>
                <a:lnTo>
                  <a:pt x="5428652" y="0"/>
                </a:lnTo>
                <a:lnTo>
                  <a:pt x="5428652" y="5428652"/>
                </a:lnTo>
                <a:lnTo>
                  <a:pt x="0" y="54286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3342394"/>
            <a:ext cx="4290504" cy="3376520"/>
            <a:chOff x="0" y="0"/>
            <a:chExt cx="1565187" cy="1231764"/>
          </a:xfrm>
        </p:grpSpPr>
        <p:sp>
          <p:nvSpPr>
            <p:cNvPr id="5" name="Freeform 5"/>
            <p:cNvSpPr/>
            <p:nvPr/>
          </p:nvSpPr>
          <p:spPr>
            <a:xfrm>
              <a:off x="0" y="0"/>
              <a:ext cx="1565188" cy="1231764"/>
            </a:xfrm>
            <a:custGeom>
              <a:avLst/>
              <a:gdLst/>
              <a:ahLst/>
              <a:cxnLst/>
              <a:rect l="l" t="t" r="r" b="b"/>
              <a:pathLst>
                <a:path w="1565188" h="1231764">
                  <a:moveTo>
                    <a:pt x="1440727" y="1231764"/>
                  </a:moveTo>
                  <a:lnTo>
                    <a:pt x="124460" y="1231764"/>
                  </a:lnTo>
                  <a:cubicBezTo>
                    <a:pt x="55880" y="1231764"/>
                    <a:pt x="0" y="1175884"/>
                    <a:pt x="0" y="1107304"/>
                  </a:cubicBezTo>
                  <a:lnTo>
                    <a:pt x="0" y="124460"/>
                  </a:lnTo>
                  <a:cubicBezTo>
                    <a:pt x="0" y="55880"/>
                    <a:pt x="55880" y="0"/>
                    <a:pt x="124460" y="0"/>
                  </a:cubicBezTo>
                  <a:lnTo>
                    <a:pt x="1440727" y="0"/>
                  </a:lnTo>
                  <a:cubicBezTo>
                    <a:pt x="1509307" y="0"/>
                    <a:pt x="1565188" y="55880"/>
                    <a:pt x="1565188" y="124460"/>
                  </a:cubicBezTo>
                  <a:lnTo>
                    <a:pt x="1565188" y="1107304"/>
                  </a:lnTo>
                  <a:cubicBezTo>
                    <a:pt x="1565188" y="1175884"/>
                    <a:pt x="1509307" y="1231764"/>
                    <a:pt x="1440727" y="1231764"/>
                  </a:cubicBezTo>
                  <a:close/>
                </a:path>
              </a:pathLst>
            </a:custGeom>
            <a:solidFill>
              <a:srgbClr val="2D2F30">
                <a:alpha val="30980"/>
              </a:srgbClr>
            </a:solidFill>
          </p:spPr>
          <p:txBody>
            <a:bodyPr/>
            <a:lstStyle/>
            <a:p>
              <a:endParaRPr lang="en-US"/>
            </a:p>
          </p:txBody>
        </p:sp>
      </p:grpSp>
      <p:sp>
        <p:nvSpPr>
          <p:cNvPr id="6" name="AutoShape 6"/>
          <p:cNvSpPr/>
          <p:nvPr/>
        </p:nvSpPr>
        <p:spPr>
          <a:xfrm flipV="1">
            <a:off x="5768871" y="2944722"/>
            <a:ext cx="0" cy="3774193"/>
          </a:xfrm>
          <a:prstGeom prst="line">
            <a:avLst/>
          </a:prstGeom>
          <a:ln w="19050" cap="flat">
            <a:solidFill>
              <a:srgbClr val="FFFFFF"/>
            </a:solidFill>
            <a:prstDash val="solid"/>
            <a:headEnd type="none" w="sm" len="sm"/>
            <a:tailEnd type="none" w="sm" len="sm"/>
          </a:ln>
        </p:spPr>
        <p:txBody>
          <a:bodyPr/>
          <a:lstStyle/>
          <a:p>
            <a:endParaRPr lang="en-US"/>
          </a:p>
        </p:txBody>
      </p:sp>
      <p:grpSp>
        <p:nvGrpSpPr>
          <p:cNvPr id="7" name="Group 7"/>
          <p:cNvGrpSpPr/>
          <p:nvPr/>
        </p:nvGrpSpPr>
        <p:grpSpPr>
          <a:xfrm>
            <a:off x="6225828" y="3342394"/>
            <a:ext cx="4290504" cy="3376520"/>
            <a:chOff x="0" y="0"/>
            <a:chExt cx="1565187" cy="1231764"/>
          </a:xfrm>
        </p:grpSpPr>
        <p:sp>
          <p:nvSpPr>
            <p:cNvPr id="8" name="Freeform 8"/>
            <p:cNvSpPr/>
            <p:nvPr/>
          </p:nvSpPr>
          <p:spPr>
            <a:xfrm>
              <a:off x="0" y="0"/>
              <a:ext cx="1565188" cy="1231764"/>
            </a:xfrm>
            <a:custGeom>
              <a:avLst/>
              <a:gdLst/>
              <a:ahLst/>
              <a:cxnLst/>
              <a:rect l="l" t="t" r="r" b="b"/>
              <a:pathLst>
                <a:path w="1565188" h="1231764">
                  <a:moveTo>
                    <a:pt x="1440727" y="1231764"/>
                  </a:moveTo>
                  <a:lnTo>
                    <a:pt x="124460" y="1231764"/>
                  </a:lnTo>
                  <a:cubicBezTo>
                    <a:pt x="55880" y="1231764"/>
                    <a:pt x="0" y="1175884"/>
                    <a:pt x="0" y="1107304"/>
                  </a:cubicBezTo>
                  <a:lnTo>
                    <a:pt x="0" y="124460"/>
                  </a:lnTo>
                  <a:cubicBezTo>
                    <a:pt x="0" y="55880"/>
                    <a:pt x="55880" y="0"/>
                    <a:pt x="124460" y="0"/>
                  </a:cubicBezTo>
                  <a:lnTo>
                    <a:pt x="1440727" y="0"/>
                  </a:lnTo>
                  <a:cubicBezTo>
                    <a:pt x="1509307" y="0"/>
                    <a:pt x="1565188" y="55880"/>
                    <a:pt x="1565188" y="124460"/>
                  </a:cubicBezTo>
                  <a:lnTo>
                    <a:pt x="1565188" y="1107304"/>
                  </a:lnTo>
                  <a:cubicBezTo>
                    <a:pt x="1565188" y="1175884"/>
                    <a:pt x="1509307" y="1231764"/>
                    <a:pt x="1440727" y="1231764"/>
                  </a:cubicBezTo>
                  <a:close/>
                </a:path>
              </a:pathLst>
            </a:custGeom>
            <a:solidFill>
              <a:srgbClr val="2D2F30">
                <a:alpha val="30980"/>
              </a:srgbClr>
            </a:solidFill>
          </p:spPr>
          <p:txBody>
            <a:bodyPr/>
            <a:lstStyle/>
            <a:p>
              <a:endParaRPr lang="en-US"/>
            </a:p>
          </p:txBody>
        </p:sp>
      </p:grpSp>
      <p:sp>
        <p:nvSpPr>
          <p:cNvPr id="9" name="AutoShape 9"/>
          <p:cNvSpPr/>
          <p:nvPr/>
        </p:nvSpPr>
        <p:spPr>
          <a:xfrm flipV="1">
            <a:off x="11030762" y="2944722"/>
            <a:ext cx="0" cy="3774193"/>
          </a:xfrm>
          <a:prstGeom prst="line">
            <a:avLst/>
          </a:prstGeom>
          <a:ln w="19050" cap="flat">
            <a:solidFill>
              <a:srgbClr val="FFFFFF"/>
            </a:solidFill>
            <a:prstDash val="solid"/>
            <a:headEnd type="none" w="sm" len="sm"/>
            <a:tailEnd type="none" w="sm" len="sm"/>
          </a:ln>
        </p:spPr>
        <p:txBody>
          <a:bodyPr/>
          <a:lstStyle/>
          <a:p>
            <a:endParaRPr lang="en-US"/>
          </a:p>
        </p:txBody>
      </p:sp>
      <p:sp>
        <p:nvSpPr>
          <p:cNvPr id="10" name="Freeform 10"/>
          <p:cNvSpPr/>
          <p:nvPr/>
        </p:nvSpPr>
        <p:spPr>
          <a:xfrm>
            <a:off x="14925882" y="6874980"/>
            <a:ext cx="6095177" cy="6095177"/>
          </a:xfrm>
          <a:custGeom>
            <a:avLst/>
            <a:gdLst/>
            <a:ahLst/>
            <a:cxnLst/>
            <a:rect l="l" t="t" r="r" b="b"/>
            <a:pathLst>
              <a:path w="6095177" h="6095177">
                <a:moveTo>
                  <a:pt x="0" y="0"/>
                </a:moveTo>
                <a:lnTo>
                  <a:pt x="6095177" y="0"/>
                </a:lnTo>
                <a:lnTo>
                  <a:pt x="6095177" y="6095177"/>
                </a:lnTo>
                <a:lnTo>
                  <a:pt x="0" y="60951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11" name="Group 11"/>
          <p:cNvGrpSpPr/>
          <p:nvPr/>
        </p:nvGrpSpPr>
        <p:grpSpPr>
          <a:xfrm>
            <a:off x="11487719" y="3342394"/>
            <a:ext cx="4290504" cy="3201580"/>
            <a:chOff x="0" y="0"/>
            <a:chExt cx="1565187" cy="1167945"/>
          </a:xfrm>
        </p:grpSpPr>
        <p:sp>
          <p:nvSpPr>
            <p:cNvPr id="12" name="Freeform 12"/>
            <p:cNvSpPr/>
            <p:nvPr/>
          </p:nvSpPr>
          <p:spPr>
            <a:xfrm>
              <a:off x="0" y="0"/>
              <a:ext cx="1565188" cy="1167945"/>
            </a:xfrm>
            <a:custGeom>
              <a:avLst/>
              <a:gdLst/>
              <a:ahLst/>
              <a:cxnLst/>
              <a:rect l="l" t="t" r="r" b="b"/>
              <a:pathLst>
                <a:path w="1565188" h="1167945">
                  <a:moveTo>
                    <a:pt x="1440727" y="1167945"/>
                  </a:moveTo>
                  <a:lnTo>
                    <a:pt x="124460" y="1167945"/>
                  </a:lnTo>
                  <a:cubicBezTo>
                    <a:pt x="55880" y="1167945"/>
                    <a:pt x="0" y="1112065"/>
                    <a:pt x="0" y="1043485"/>
                  </a:cubicBezTo>
                  <a:lnTo>
                    <a:pt x="0" y="124460"/>
                  </a:lnTo>
                  <a:cubicBezTo>
                    <a:pt x="0" y="55880"/>
                    <a:pt x="55880" y="0"/>
                    <a:pt x="124460" y="0"/>
                  </a:cubicBezTo>
                  <a:lnTo>
                    <a:pt x="1440727" y="0"/>
                  </a:lnTo>
                  <a:cubicBezTo>
                    <a:pt x="1509307" y="0"/>
                    <a:pt x="1565188" y="55880"/>
                    <a:pt x="1565188" y="124460"/>
                  </a:cubicBezTo>
                  <a:lnTo>
                    <a:pt x="1565188" y="1043485"/>
                  </a:lnTo>
                  <a:cubicBezTo>
                    <a:pt x="1565188" y="1112065"/>
                    <a:pt x="1509307" y="1167945"/>
                    <a:pt x="1440727" y="1167945"/>
                  </a:cubicBezTo>
                  <a:close/>
                </a:path>
              </a:pathLst>
            </a:custGeom>
            <a:solidFill>
              <a:srgbClr val="2D2F30">
                <a:alpha val="30980"/>
              </a:srgbClr>
            </a:solidFill>
          </p:spPr>
          <p:txBody>
            <a:bodyPr/>
            <a:lstStyle/>
            <a:p>
              <a:endParaRPr lang="en-US"/>
            </a:p>
          </p:txBody>
        </p:sp>
      </p:grpSp>
      <p:sp>
        <p:nvSpPr>
          <p:cNvPr id="13" name="Freeform 13"/>
          <p:cNvSpPr/>
          <p:nvPr/>
        </p:nvSpPr>
        <p:spPr>
          <a:xfrm rot="-320654">
            <a:off x="15023685" y="2224"/>
            <a:ext cx="4471230" cy="2308815"/>
          </a:xfrm>
          <a:custGeom>
            <a:avLst/>
            <a:gdLst/>
            <a:ahLst/>
            <a:cxnLst/>
            <a:rect l="l" t="t" r="r" b="b"/>
            <a:pathLst>
              <a:path w="4471230" h="2308815">
                <a:moveTo>
                  <a:pt x="0" y="0"/>
                </a:moveTo>
                <a:lnTo>
                  <a:pt x="4471230" y="0"/>
                </a:lnTo>
                <a:lnTo>
                  <a:pt x="4471230" y="2308815"/>
                </a:lnTo>
                <a:lnTo>
                  <a:pt x="0" y="2308815"/>
                </a:lnTo>
                <a:lnTo>
                  <a:pt x="0" y="0"/>
                </a:lnTo>
                <a:close/>
              </a:path>
            </a:pathLst>
          </a:custGeom>
          <a:blipFill>
            <a:blip r:embed="rId6"/>
            <a:stretch>
              <a:fillRect r="-5651"/>
            </a:stretch>
          </a:blipFill>
        </p:spPr>
        <p:txBody>
          <a:bodyPr/>
          <a:lstStyle/>
          <a:p>
            <a:endParaRPr lang="en-US"/>
          </a:p>
        </p:txBody>
      </p:sp>
      <p:sp>
        <p:nvSpPr>
          <p:cNvPr id="14" name="Freeform 14"/>
          <p:cNvSpPr/>
          <p:nvPr/>
        </p:nvSpPr>
        <p:spPr>
          <a:xfrm rot="4661459">
            <a:off x="-860948" y="8286627"/>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7"/>
            <a:stretch>
              <a:fillRect/>
            </a:stretch>
          </a:blipFill>
        </p:spPr>
        <p:txBody>
          <a:bodyPr/>
          <a:lstStyle/>
          <a:p>
            <a:endParaRPr lang="en-US"/>
          </a:p>
        </p:txBody>
      </p:sp>
      <p:sp>
        <p:nvSpPr>
          <p:cNvPr id="15" name="Freeform 15"/>
          <p:cNvSpPr/>
          <p:nvPr/>
        </p:nvSpPr>
        <p:spPr>
          <a:xfrm>
            <a:off x="15778223" y="6543974"/>
            <a:ext cx="7210834" cy="5994006"/>
          </a:xfrm>
          <a:custGeom>
            <a:avLst/>
            <a:gdLst/>
            <a:ahLst/>
            <a:cxnLst/>
            <a:rect l="l" t="t" r="r" b="b"/>
            <a:pathLst>
              <a:path w="7210834" h="5994006">
                <a:moveTo>
                  <a:pt x="0" y="0"/>
                </a:moveTo>
                <a:lnTo>
                  <a:pt x="7210834" y="0"/>
                </a:lnTo>
                <a:lnTo>
                  <a:pt x="7210834" y="5994006"/>
                </a:lnTo>
                <a:lnTo>
                  <a:pt x="0" y="5994006"/>
                </a:lnTo>
                <a:lnTo>
                  <a:pt x="0" y="0"/>
                </a:lnTo>
                <a:close/>
              </a:path>
            </a:pathLst>
          </a:custGeom>
          <a:blipFill>
            <a:blip r:embed="rId8"/>
            <a:stretch>
              <a:fillRect/>
            </a:stretch>
          </a:blipFill>
        </p:spPr>
        <p:txBody>
          <a:bodyPr/>
          <a:lstStyle/>
          <a:p>
            <a:endParaRPr lang="en-US"/>
          </a:p>
        </p:txBody>
      </p:sp>
      <p:sp>
        <p:nvSpPr>
          <p:cNvPr id="16" name="TextBox 16"/>
          <p:cNvSpPr txBox="1"/>
          <p:nvPr/>
        </p:nvSpPr>
        <p:spPr>
          <a:xfrm>
            <a:off x="1028700" y="828675"/>
            <a:ext cx="12221686" cy="1685603"/>
          </a:xfrm>
          <a:prstGeom prst="rect">
            <a:avLst/>
          </a:prstGeom>
        </p:spPr>
        <p:txBody>
          <a:bodyPr lIns="0" tIns="0" rIns="0" bIns="0" rtlCol="0" anchor="t">
            <a:spAutoFit/>
          </a:bodyPr>
          <a:lstStyle/>
          <a:p>
            <a:pPr algn="l">
              <a:lnSpc>
                <a:spcPts val="13667"/>
              </a:lnSpc>
            </a:pPr>
            <a:r>
              <a:rPr lang="en-US" sz="9762">
                <a:solidFill>
                  <a:srgbClr val="FFFFFF"/>
                </a:solidFill>
                <a:latin typeface="Neue Machina Ultra-Bold"/>
              </a:rPr>
              <a:t>Table Of Content</a:t>
            </a:r>
          </a:p>
        </p:txBody>
      </p:sp>
      <p:sp>
        <p:nvSpPr>
          <p:cNvPr id="17" name="TextBox 17"/>
          <p:cNvSpPr txBox="1"/>
          <p:nvPr/>
        </p:nvSpPr>
        <p:spPr>
          <a:xfrm>
            <a:off x="1370371" y="3741078"/>
            <a:ext cx="2598564" cy="989532"/>
          </a:xfrm>
          <a:prstGeom prst="rect">
            <a:avLst/>
          </a:prstGeom>
        </p:spPr>
        <p:txBody>
          <a:bodyPr lIns="0" tIns="0" rIns="0" bIns="0" rtlCol="0" anchor="t">
            <a:spAutoFit/>
          </a:bodyPr>
          <a:lstStyle/>
          <a:p>
            <a:pPr algn="l">
              <a:lnSpc>
                <a:spcPts val="8052"/>
              </a:lnSpc>
            </a:pPr>
            <a:r>
              <a:rPr lang="en-US" sz="5751">
                <a:solidFill>
                  <a:srgbClr val="FFFFFF"/>
                </a:solidFill>
                <a:latin typeface="Neue Machina Ultra-Bold"/>
              </a:rPr>
              <a:t>Q1</a:t>
            </a:r>
          </a:p>
        </p:txBody>
      </p:sp>
      <p:sp>
        <p:nvSpPr>
          <p:cNvPr id="18" name="TextBox 18"/>
          <p:cNvSpPr txBox="1"/>
          <p:nvPr/>
        </p:nvSpPr>
        <p:spPr>
          <a:xfrm>
            <a:off x="1370371" y="5135245"/>
            <a:ext cx="2991261" cy="682625"/>
          </a:xfrm>
          <a:prstGeom prst="rect">
            <a:avLst/>
          </a:prstGeom>
        </p:spPr>
        <p:txBody>
          <a:bodyPr lIns="0" tIns="0" rIns="0" bIns="0" rtlCol="0" anchor="t">
            <a:spAutoFit/>
          </a:bodyPr>
          <a:lstStyle/>
          <a:p>
            <a:pPr marL="431797" lvl="1" indent="-215899" algn="l">
              <a:lnSpc>
                <a:spcPts val="2799"/>
              </a:lnSpc>
              <a:buFont typeface="Arial"/>
              <a:buChar char="•"/>
            </a:pPr>
            <a:r>
              <a:rPr lang="en-US" sz="1999">
                <a:solidFill>
                  <a:srgbClr val="FFFFFF"/>
                </a:solidFill>
                <a:latin typeface="Montserrat"/>
              </a:rPr>
              <a:t>Dataset</a:t>
            </a:r>
          </a:p>
          <a:p>
            <a:pPr marL="431797" lvl="1" indent="-215899" algn="l">
              <a:lnSpc>
                <a:spcPts val="2799"/>
              </a:lnSpc>
              <a:buFont typeface="Arial"/>
              <a:buChar char="•"/>
            </a:pPr>
            <a:r>
              <a:rPr lang="en-US" sz="1999">
                <a:solidFill>
                  <a:srgbClr val="FFFFFF"/>
                </a:solidFill>
                <a:latin typeface="Montserrat"/>
              </a:rPr>
              <a:t>Segmentation</a:t>
            </a:r>
          </a:p>
        </p:txBody>
      </p:sp>
      <p:sp>
        <p:nvSpPr>
          <p:cNvPr id="19" name="TextBox 19"/>
          <p:cNvSpPr txBox="1"/>
          <p:nvPr/>
        </p:nvSpPr>
        <p:spPr>
          <a:xfrm>
            <a:off x="6567500" y="3741078"/>
            <a:ext cx="2598564" cy="989532"/>
          </a:xfrm>
          <a:prstGeom prst="rect">
            <a:avLst/>
          </a:prstGeom>
        </p:spPr>
        <p:txBody>
          <a:bodyPr lIns="0" tIns="0" rIns="0" bIns="0" rtlCol="0" anchor="t">
            <a:spAutoFit/>
          </a:bodyPr>
          <a:lstStyle/>
          <a:p>
            <a:pPr algn="l">
              <a:lnSpc>
                <a:spcPts val="8052"/>
              </a:lnSpc>
            </a:pPr>
            <a:r>
              <a:rPr lang="en-US" sz="5751">
                <a:solidFill>
                  <a:srgbClr val="FFFFFF"/>
                </a:solidFill>
                <a:latin typeface="Neue Machina Ultra-Bold"/>
              </a:rPr>
              <a:t>Q2</a:t>
            </a:r>
          </a:p>
        </p:txBody>
      </p:sp>
      <p:sp>
        <p:nvSpPr>
          <p:cNvPr id="20" name="TextBox 20"/>
          <p:cNvSpPr txBox="1"/>
          <p:nvPr/>
        </p:nvSpPr>
        <p:spPr>
          <a:xfrm>
            <a:off x="6567500" y="5105400"/>
            <a:ext cx="2677210" cy="692150"/>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Montserrat"/>
              </a:rPr>
              <a:t>Preprocessing using Filters</a:t>
            </a:r>
          </a:p>
        </p:txBody>
      </p:sp>
      <p:sp>
        <p:nvSpPr>
          <p:cNvPr id="21" name="TextBox 21"/>
          <p:cNvSpPr txBox="1"/>
          <p:nvPr/>
        </p:nvSpPr>
        <p:spPr>
          <a:xfrm>
            <a:off x="11797843" y="5125720"/>
            <a:ext cx="3670257" cy="1044575"/>
          </a:xfrm>
          <a:prstGeom prst="rect">
            <a:avLst/>
          </a:prstGeom>
        </p:spPr>
        <p:txBody>
          <a:bodyPr lIns="0" tIns="0" rIns="0" bIns="0" rtlCol="0" anchor="t">
            <a:spAutoFit/>
          </a:bodyPr>
          <a:lstStyle/>
          <a:p>
            <a:pPr marL="431801" lvl="1" indent="-215900" algn="l">
              <a:lnSpc>
                <a:spcPts val="2800"/>
              </a:lnSpc>
              <a:buFont typeface="Arial"/>
              <a:buChar char="•"/>
            </a:pPr>
            <a:r>
              <a:rPr lang="en-US" sz="2000">
                <a:solidFill>
                  <a:srgbClr val="FFFFFF"/>
                </a:solidFill>
                <a:latin typeface="Montserrat"/>
              </a:rPr>
              <a:t>Classification Model</a:t>
            </a:r>
          </a:p>
          <a:p>
            <a:pPr marL="431801" lvl="1" indent="-215900" algn="l">
              <a:lnSpc>
                <a:spcPts val="2800"/>
              </a:lnSpc>
              <a:buFont typeface="Arial"/>
              <a:buChar char="•"/>
            </a:pPr>
            <a:r>
              <a:rPr lang="en-US" sz="2000">
                <a:solidFill>
                  <a:srgbClr val="FFFFFF"/>
                </a:solidFill>
                <a:latin typeface="Montserrat"/>
              </a:rPr>
              <a:t>Encryption and Decryption</a:t>
            </a:r>
          </a:p>
        </p:txBody>
      </p:sp>
      <p:sp>
        <p:nvSpPr>
          <p:cNvPr id="22" name="TextBox 22"/>
          <p:cNvSpPr txBox="1"/>
          <p:nvPr/>
        </p:nvSpPr>
        <p:spPr>
          <a:xfrm>
            <a:off x="11951104" y="3741078"/>
            <a:ext cx="2598564" cy="989532"/>
          </a:xfrm>
          <a:prstGeom prst="rect">
            <a:avLst/>
          </a:prstGeom>
        </p:spPr>
        <p:txBody>
          <a:bodyPr lIns="0" tIns="0" rIns="0" bIns="0" rtlCol="0" anchor="t">
            <a:spAutoFit/>
          </a:bodyPr>
          <a:lstStyle/>
          <a:p>
            <a:pPr algn="l">
              <a:lnSpc>
                <a:spcPts val="8052"/>
              </a:lnSpc>
            </a:pPr>
            <a:r>
              <a:rPr lang="en-US" sz="5751">
                <a:solidFill>
                  <a:srgbClr val="FFFFFF"/>
                </a:solidFill>
                <a:latin typeface="Neue Machina Ultra-Bold"/>
              </a:rPr>
              <a:t>Q3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5913189" y="2484656"/>
            <a:ext cx="11877527" cy="6278607"/>
          </a:xfrm>
          <a:custGeom>
            <a:avLst/>
            <a:gdLst/>
            <a:ahLst/>
            <a:cxnLst/>
            <a:rect l="l" t="t" r="r" b="b"/>
            <a:pathLst>
              <a:path w="11877527" h="6278607">
                <a:moveTo>
                  <a:pt x="0" y="0"/>
                </a:moveTo>
                <a:lnTo>
                  <a:pt x="11877527" y="0"/>
                </a:lnTo>
                <a:lnTo>
                  <a:pt x="11877527" y="6278607"/>
                </a:lnTo>
                <a:lnTo>
                  <a:pt x="0" y="6278607"/>
                </a:lnTo>
                <a:lnTo>
                  <a:pt x="0" y="0"/>
                </a:lnTo>
                <a:close/>
              </a:path>
            </a:pathLst>
          </a:custGeom>
          <a:blipFill>
            <a:blip r:embed="rId8"/>
            <a:stretch>
              <a:fillRect l="-28253" t="-39671" r="-10232" b="-7692"/>
            </a:stretch>
          </a:blipFill>
        </p:spPr>
        <p:txBody>
          <a:bodyPr/>
          <a:lstStyle/>
          <a:p>
            <a:endParaRPr lang="en-US"/>
          </a:p>
        </p:txBody>
      </p:sp>
      <p:sp>
        <p:nvSpPr>
          <p:cNvPr id="9" name="TextBox 9"/>
          <p:cNvSpPr txBox="1"/>
          <p:nvPr/>
        </p:nvSpPr>
        <p:spPr>
          <a:xfrm>
            <a:off x="348164" y="885825"/>
            <a:ext cx="11130050" cy="1171231"/>
          </a:xfrm>
          <a:prstGeom prst="rect">
            <a:avLst/>
          </a:prstGeom>
        </p:spPr>
        <p:txBody>
          <a:bodyPr lIns="0" tIns="0" rIns="0" bIns="0" rtlCol="0" anchor="t">
            <a:spAutoFit/>
          </a:bodyPr>
          <a:lstStyle/>
          <a:p>
            <a:pPr algn="l">
              <a:lnSpc>
                <a:spcPts val="9468"/>
              </a:lnSpc>
            </a:pPr>
            <a:r>
              <a:rPr lang="en-US" sz="6763">
                <a:solidFill>
                  <a:srgbClr val="FFFFFF"/>
                </a:solidFill>
                <a:latin typeface="Neue Machina Ultra-Bold"/>
              </a:rPr>
              <a:t>1- Dataset</a:t>
            </a:r>
          </a:p>
        </p:txBody>
      </p:sp>
      <p:sp>
        <p:nvSpPr>
          <p:cNvPr id="10" name="TextBox 10"/>
          <p:cNvSpPr txBox="1"/>
          <p:nvPr/>
        </p:nvSpPr>
        <p:spPr>
          <a:xfrm>
            <a:off x="1028700" y="2413010"/>
            <a:ext cx="4570805" cy="5237967"/>
          </a:xfrm>
          <a:prstGeom prst="rect">
            <a:avLst/>
          </a:prstGeom>
        </p:spPr>
        <p:txBody>
          <a:bodyPr lIns="0" tIns="0" rIns="0" bIns="0" rtlCol="0" anchor="t">
            <a:spAutoFit/>
          </a:bodyPr>
          <a:lstStyle/>
          <a:p>
            <a:pPr marL="716772" lvl="1" indent="-358386" algn="l">
              <a:lnSpc>
                <a:spcPts val="4647"/>
              </a:lnSpc>
              <a:buFont typeface="Arial"/>
              <a:buChar char="•"/>
            </a:pPr>
            <a:r>
              <a:rPr lang="en-US" sz="3319">
                <a:solidFill>
                  <a:srgbClr val="FFFFFF"/>
                </a:solidFill>
                <a:latin typeface="Montserrat"/>
              </a:rPr>
              <a:t>It’s 420 directories. Each one of them has it’s own files.</a:t>
            </a:r>
          </a:p>
          <a:p>
            <a:pPr algn="l">
              <a:lnSpc>
                <a:spcPts val="4647"/>
              </a:lnSpc>
            </a:pPr>
            <a:endParaRPr lang="en-US" sz="3319">
              <a:solidFill>
                <a:srgbClr val="FFFFFF"/>
              </a:solidFill>
              <a:latin typeface="Montserrat"/>
            </a:endParaRPr>
          </a:p>
          <a:p>
            <a:pPr marL="716772" lvl="1" indent="-358386" algn="l">
              <a:lnSpc>
                <a:spcPts val="4647"/>
              </a:lnSpc>
              <a:buFont typeface="Arial"/>
              <a:buChar char="•"/>
            </a:pPr>
            <a:r>
              <a:rPr lang="en-US" sz="3319">
                <a:solidFill>
                  <a:srgbClr val="FFFFFF"/>
                </a:solidFill>
                <a:latin typeface="Montserrat"/>
              </a:rPr>
              <a:t>Each image is about Handwritten Signature.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1700888" y="3765146"/>
            <a:ext cx="6883211" cy="5913164"/>
          </a:xfrm>
          <a:custGeom>
            <a:avLst/>
            <a:gdLst/>
            <a:ahLst/>
            <a:cxnLst/>
            <a:rect l="l" t="t" r="r" b="b"/>
            <a:pathLst>
              <a:path w="6883211" h="5913164">
                <a:moveTo>
                  <a:pt x="0" y="0"/>
                </a:moveTo>
                <a:lnTo>
                  <a:pt x="6883211" y="0"/>
                </a:lnTo>
                <a:lnTo>
                  <a:pt x="6883211" y="5913164"/>
                </a:lnTo>
                <a:lnTo>
                  <a:pt x="0" y="5913164"/>
                </a:lnTo>
                <a:lnTo>
                  <a:pt x="0" y="0"/>
                </a:lnTo>
                <a:close/>
              </a:path>
            </a:pathLst>
          </a:custGeom>
          <a:blipFill>
            <a:blip r:embed="rId8"/>
            <a:stretch>
              <a:fillRect/>
            </a:stretch>
          </a:blipFill>
        </p:spPr>
        <p:txBody>
          <a:bodyPr/>
          <a:lstStyle/>
          <a:p>
            <a:endParaRPr lang="en-US"/>
          </a:p>
        </p:txBody>
      </p:sp>
      <p:sp>
        <p:nvSpPr>
          <p:cNvPr id="9" name="Freeform 9"/>
          <p:cNvSpPr/>
          <p:nvPr/>
        </p:nvSpPr>
        <p:spPr>
          <a:xfrm>
            <a:off x="9732825" y="3890887"/>
            <a:ext cx="7340577" cy="5661681"/>
          </a:xfrm>
          <a:custGeom>
            <a:avLst/>
            <a:gdLst/>
            <a:ahLst/>
            <a:cxnLst/>
            <a:rect l="l" t="t" r="r" b="b"/>
            <a:pathLst>
              <a:path w="7340577" h="5661681">
                <a:moveTo>
                  <a:pt x="0" y="0"/>
                </a:moveTo>
                <a:lnTo>
                  <a:pt x="7340578" y="0"/>
                </a:lnTo>
                <a:lnTo>
                  <a:pt x="7340578" y="5661681"/>
                </a:lnTo>
                <a:lnTo>
                  <a:pt x="0" y="5661681"/>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1028700" y="885825"/>
            <a:ext cx="8546198" cy="1171231"/>
          </a:xfrm>
          <a:prstGeom prst="rect">
            <a:avLst/>
          </a:prstGeom>
        </p:spPr>
        <p:txBody>
          <a:bodyPr lIns="0" tIns="0" rIns="0" bIns="0" rtlCol="0" anchor="t">
            <a:spAutoFit/>
          </a:bodyPr>
          <a:lstStyle/>
          <a:p>
            <a:pPr algn="l">
              <a:lnSpc>
                <a:spcPts val="9468"/>
              </a:lnSpc>
            </a:pPr>
            <a:r>
              <a:rPr lang="en-US" sz="6763">
                <a:solidFill>
                  <a:srgbClr val="FFFFFF"/>
                </a:solidFill>
                <a:latin typeface="Neue Machina Ultra-Bold"/>
              </a:rPr>
              <a:t>Segmentation</a:t>
            </a:r>
          </a:p>
        </p:txBody>
      </p:sp>
      <p:sp>
        <p:nvSpPr>
          <p:cNvPr id="11" name="TextBox 11"/>
          <p:cNvSpPr txBox="1"/>
          <p:nvPr/>
        </p:nvSpPr>
        <p:spPr>
          <a:xfrm>
            <a:off x="1028700" y="2998026"/>
            <a:ext cx="6357768" cy="557840"/>
          </a:xfrm>
          <a:prstGeom prst="rect">
            <a:avLst/>
          </a:prstGeom>
        </p:spPr>
        <p:txBody>
          <a:bodyPr lIns="0" tIns="0" rIns="0" bIns="0" rtlCol="0" anchor="t">
            <a:spAutoFit/>
          </a:bodyPr>
          <a:lstStyle/>
          <a:p>
            <a:pPr marL="716772" lvl="1" indent="-358386" algn="l">
              <a:lnSpc>
                <a:spcPts val="4647"/>
              </a:lnSpc>
              <a:buFont typeface="Arial"/>
              <a:buChar char="•"/>
            </a:pPr>
            <a:r>
              <a:rPr lang="en-US" sz="3319">
                <a:solidFill>
                  <a:srgbClr val="FFFFFF"/>
                </a:solidFill>
                <a:latin typeface="Montserrat"/>
              </a:rPr>
              <a:t> Before Segmentation</a:t>
            </a:r>
          </a:p>
        </p:txBody>
      </p:sp>
      <p:sp>
        <p:nvSpPr>
          <p:cNvPr id="12" name="TextBox 12"/>
          <p:cNvSpPr txBox="1"/>
          <p:nvPr/>
        </p:nvSpPr>
        <p:spPr>
          <a:xfrm>
            <a:off x="9574898" y="2998026"/>
            <a:ext cx="6357768" cy="557840"/>
          </a:xfrm>
          <a:prstGeom prst="rect">
            <a:avLst/>
          </a:prstGeom>
        </p:spPr>
        <p:txBody>
          <a:bodyPr lIns="0" tIns="0" rIns="0" bIns="0" rtlCol="0" anchor="t">
            <a:spAutoFit/>
          </a:bodyPr>
          <a:lstStyle/>
          <a:p>
            <a:pPr marL="716772" lvl="1" indent="-358386" algn="l">
              <a:lnSpc>
                <a:spcPts val="4647"/>
              </a:lnSpc>
              <a:buFont typeface="Arial"/>
              <a:buChar char="•"/>
            </a:pPr>
            <a:r>
              <a:rPr lang="en-US" sz="3319">
                <a:solidFill>
                  <a:srgbClr val="FFFFFF"/>
                </a:solidFill>
                <a:latin typeface="Montserrat"/>
              </a:rPr>
              <a:t> After Segmentation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1910557" y="3107460"/>
            <a:ext cx="13165687" cy="3150364"/>
          </a:xfrm>
          <a:custGeom>
            <a:avLst/>
            <a:gdLst/>
            <a:ahLst/>
            <a:cxnLst/>
            <a:rect l="l" t="t" r="r" b="b"/>
            <a:pathLst>
              <a:path w="13165687" h="3150364">
                <a:moveTo>
                  <a:pt x="0" y="0"/>
                </a:moveTo>
                <a:lnTo>
                  <a:pt x="13165688" y="0"/>
                </a:lnTo>
                <a:lnTo>
                  <a:pt x="13165688" y="3150364"/>
                </a:lnTo>
                <a:lnTo>
                  <a:pt x="0" y="3150364"/>
                </a:lnTo>
                <a:lnTo>
                  <a:pt x="0" y="0"/>
                </a:lnTo>
                <a:close/>
              </a:path>
            </a:pathLst>
          </a:custGeom>
          <a:blipFill>
            <a:blip r:embed="rId8"/>
            <a:stretch>
              <a:fillRect l="-39506" t="-198096" r="-42445" b="-129625"/>
            </a:stretch>
          </a:blipFill>
        </p:spPr>
        <p:txBody>
          <a:bodyPr/>
          <a:lstStyle/>
          <a:p>
            <a:endParaRPr lang="en-US"/>
          </a:p>
        </p:txBody>
      </p:sp>
      <p:sp>
        <p:nvSpPr>
          <p:cNvPr id="9" name="TextBox 9"/>
          <p:cNvSpPr txBox="1"/>
          <p:nvPr/>
        </p:nvSpPr>
        <p:spPr>
          <a:xfrm>
            <a:off x="1028700" y="914400"/>
            <a:ext cx="12603087" cy="873125"/>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2- Preprocessing By Median Filter</a:t>
            </a:r>
          </a:p>
        </p:txBody>
      </p:sp>
      <p:sp>
        <p:nvSpPr>
          <p:cNvPr id="10" name="TextBox 10"/>
          <p:cNvSpPr txBox="1"/>
          <p:nvPr/>
        </p:nvSpPr>
        <p:spPr>
          <a:xfrm>
            <a:off x="3361053" y="7076864"/>
            <a:ext cx="10264697" cy="141605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Neue Machina Ultra-Bold"/>
              </a:rPr>
              <a:t>it is valuable for its ability to effectively reduce noise, including outliers, while preserving edges and fine details, making it a computationally efficient and straightforward technique to enhance image quality.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2299345" y="3012468"/>
            <a:ext cx="13689310" cy="3163663"/>
          </a:xfrm>
          <a:custGeom>
            <a:avLst/>
            <a:gdLst/>
            <a:ahLst/>
            <a:cxnLst/>
            <a:rect l="l" t="t" r="r" b="b"/>
            <a:pathLst>
              <a:path w="13689310" h="3163663">
                <a:moveTo>
                  <a:pt x="0" y="0"/>
                </a:moveTo>
                <a:lnTo>
                  <a:pt x="13689310" y="0"/>
                </a:lnTo>
                <a:lnTo>
                  <a:pt x="13689310" y="3163663"/>
                </a:lnTo>
                <a:lnTo>
                  <a:pt x="0" y="3163663"/>
                </a:lnTo>
                <a:lnTo>
                  <a:pt x="0" y="0"/>
                </a:lnTo>
                <a:close/>
              </a:path>
            </a:pathLst>
          </a:custGeom>
          <a:blipFill>
            <a:blip r:embed="rId8"/>
            <a:stretch>
              <a:fillRect l="-39888" t="-233914" r="-43826" b="-113242"/>
            </a:stretch>
          </a:blipFill>
        </p:spPr>
        <p:txBody>
          <a:bodyPr/>
          <a:lstStyle/>
          <a:p>
            <a:endParaRPr lang="en-US"/>
          </a:p>
        </p:txBody>
      </p:sp>
      <p:sp>
        <p:nvSpPr>
          <p:cNvPr id="9" name="TextBox 9"/>
          <p:cNvSpPr txBox="1"/>
          <p:nvPr/>
        </p:nvSpPr>
        <p:spPr>
          <a:xfrm>
            <a:off x="1028700" y="942975"/>
            <a:ext cx="14626048" cy="771525"/>
          </a:xfrm>
          <a:prstGeom prst="rect">
            <a:avLst/>
          </a:prstGeom>
        </p:spPr>
        <p:txBody>
          <a:bodyPr lIns="0" tIns="0" rIns="0" bIns="0" rtlCol="0" anchor="t">
            <a:spAutoFit/>
          </a:bodyPr>
          <a:lstStyle/>
          <a:p>
            <a:pPr algn="l">
              <a:lnSpc>
                <a:spcPts val="6299"/>
              </a:lnSpc>
              <a:spcBef>
                <a:spcPct val="0"/>
              </a:spcBef>
            </a:pPr>
            <a:r>
              <a:rPr lang="en-US" sz="4500">
                <a:solidFill>
                  <a:srgbClr val="FFFFFF"/>
                </a:solidFill>
                <a:latin typeface="Neue Machina Ultra-Bold"/>
              </a:rPr>
              <a:t>Preprocessing by Histogram Equalization</a:t>
            </a:r>
          </a:p>
        </p:txBody>
      </p:sp>
      <p:sp>
        <p:nvSpPr>
          <p:cNvPr id="10" name="TextBox 10"/>
          <p:cNvSpPr txBox="1"/>
          <p:nvPr/>
        </p:nvSpPr>
        <p:spPr>
          <a:xfrm>
            <a:off x="2296158" y="6897007"/>
            <a:ext cx="14403376" cy="7112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Neue Machina Ultra-Bold"/>
              </a:rPr>
              <a:t>it redistributes intensity values to spread them across a wider range, enhancing the image's overall appearance and making it more visually appealing.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2438742" y="3041465"/>
            <a:ext cx="13431229" cy="3178694"/>
          </a:xfrm>
          <a:custGeom>
            <a:avLst/>
            <a:gdLst/>
            <a:ahLst/>
            <a:cxnLst/>
            <a:rect l="l" t="t" r="r" b="b"/>
            <a:pathLst>
              <a:path w="13431229" h="3178694">
                <a:moveTo>
                  <a:pt x="0" y="0"/>
                </a:moveTo>
                <a:lnTo>
                  <a:pt x="13431229" y="0"/>
                </a:lnTo>
                <a:lnTo>
                  <a:pt x="13431229" y="3178694"/>
                </a:lnTo>
                <a:lnTo>
                  <a:pt x="0" y="3178694"/>
                </a:lnTo>
                <a:lnTo>
                  <a:pt x="0" y="0"/>
                </a:lnTo>
                <a:close/>
              </a:path>
            </a:pathLst>
          </a:custGeom>
          <a:blipFill>
            <a:blip r:embed="rId8"/>
            <a:stretch>
              <a:fillRect l="-39781" t="-196947" r="-43581" b="-138867"/>
            </a:stretch>
          </a:blipFill>
        </p:spPr>
        <p:txBody>
          <a:bodyPr/>
          <a:lstStyle/>
          <a:p>
            <a:endParaRPr lang="en-US"/>
          </a:p>
        </p:txBody>
      </p:sp>
      <p:sp>
        <p:nvSpPr>
          <p:cNvPr id="9" name="TextBox 9"/>
          <p:cNvSpPr txBox="1"/>
          <p:nvPr/>
        </p:nvSpPr>
        <p:spPr>
          <a:xfrm>
            <a:off x="1028700" y="914400"/>
            <a:ext cx="12958644" cy="873125"/>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Preprocessing by Contrast Streching</a:t>
            </a:r>
          </a:p>
        </p:txBody>
      </p:sp>
      <p:sp>
        <p:nvSpPr>
          <p:cNvPr id="10" name="TextBox 10"/>
          <p:cNvSpPr txBox="1"/>
          <p:nvPr/>
        </p:nvSpPr>
        <p:spPr>
          <a:xfrm>
            <a:off x="2850919" y="7076864"/>
            <a:ext cx="12586161" cy="1063625"/>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Neue Machina Ultra-Bold"/>
              </a:rPr>
              <a:t>it increases the contrast between different objects or features in the image. This is achieved by stretching the intensity values of the image to utilize the full available range, which can make the image appear more visually appealing and easier to interpret.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2464784" y="3228417"/>
            <a:ext cx="13358433" cy="3155705"/>
          </a:xfrm>
          <a:custGeom>
            <a:avLst/>
            <a:gdLst/>
            <a:ahLst/>
            <a:cxnLst/>
            <a:rect l="l" t="t" r="r" b="b"/>
            <a:pathLst>
              <a:path w="13358433" h="3155705">
                <a:moveTo>
                  <a:pt x="0" y="0"/>
                </a:moveTo>
                <a:lnTo>
                  <a:pt x="13358432" y="0"/>
                </a:lnTo>
                <a:lnTo>
                  <a:pt x="13358432" y="3155704"/>
                </a:lnTo>
                <a:lnTo>
                  <a:pt x="0" y="3155704"/>
                </a:lnTo>
                <a:lnTo>
                  <a:pt x="0" y="0"/>
                </a:lnTo>
                <a:close/>
              </a:path>
            </a:pathLst>
          </a:custGeom>
          <a:blipFill>
            <a:blip r:embed="rId8"/>
            <a:stretch>
              <a:fillRect l="-39595" t="-199146" r="-42684" b="-134883"/>
            </a:stretch>
          </a:blipFill>
        </p:spPr>
        <p:txBody>
          <a:bodyPr/>
          <a:lstStyle/>
          <a:p>
            <a:endParaRPr lang="en-US"/>
          </a:p>
        </p:txBody>
      </p:sp>
      <p:sp>
        <p:nvSpPr>
          <p:cNvPr id="9" name="TextBox 9"/>
          <p:cNvSpPr txBox="1"/>
          <p:nvPr/>
        </p:nvSpPr>
        <p:spPr>
          <a:xfrm>
            <a:off x="1028700" y="914400"/>
            <a:ext cx="10798337" cy="873125"/>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Applying Laplacian Filter</a:t>
            </a:r>
          </a:p>
        </p:txBody>
      </p:sp>
      <p:sp>
        <p:nvSpPr>
          <p:cNvPr id="10" name="TextBox 10"/>
          <p:cNvSpPr txBox="1"/>
          <p:nvPr/>
        </p:nvSpPr>
        <p:spPr>
          <a:xfrm>
            <a:off x="2772733" y="7110991"/>
            <a:ext cx="12742533" cy="744338"/>
          </a:xfrm>
          <a:prstGeom prst="rect">
            <a:avLst/>
          </a:prstGeom>
        </p:spPr>
        <p:txBody>
          <a:bodyPr lIns="0" tIns="0" rIns="0" bIns="0" rtlCol="0" anchor="t">
            <a:spAutoFit/>
          </a:bodyPr>
          <a:lstStyle/>
          <a:p>
            <a:pPr algn="ctr">
              <a:lnSpc>
                <a:spcPts val="2982"/>
              </a:lnSpc>
              <a:spcBef>
                <a:spcPct val="0"/>
              </a:spcBef>
            </a:pPr>
            <a:r>
              <a:rPr lang="en-US" sz="2130">
                <a:solidFill>
                  <a:srgbClr val="FFFFFF"/>
                </a:solidFill>
                <a:latin typeface="Neue Machina Ultra-Bold"/>
              </a:rPr>
              <a:t>it enhances edges and fine details by highlighting regions of rapid intensity changes, improving the overall sharpness and clarity of the image.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204C"/>
        </a:solidFill>
        <a:effectLst/>
      </p:bgPr>
    </p:bg>
    <p:spTree>
      <p:nvGrpSpPr>
        <p:cNvPr id="1" name=""/>
        <p:cNvGrpSpPr/>
        <p:nvPr/>
      </p:nvGrpSpPr>
      <p:grpSpPr>
        <a:xfrm>
          <a:off x="0" y="0"/>
          <a:ext cx="0" cy="0"/>
          <a:chOff x="0" y="0"/>
          <a:chExt cx="0" cy="0"/>
        </a:xfrm>
      </p:grpSpPr>
      <p:sp>
        <p:nvSpPr>
          <p:cNvPr id="2" name="Freeform 2"/>
          <p:cNvSpPr/>
          <p:nvPr/>
        </p:nvSpPr>
        <p:spPr>
          <a:xfrm>
            <a:off x="11478214" y="-4882840"/>
            <a:ext cx="9218676" cy="9218676"/>
          </a:xfrm>
          <a:custGeom>
            <a:avLst/>
            <a:gdLst/>
            <a:ahLst/>
            <a:cxnLst/>
            <a:rect l="l" t="t" r="r" b="b"/>
            <a:pathLst>
              <a:path w="9218676" h="9218676">
                <a:moveTo>
                  <a:pt x="0" y="0"/>
                </a:moveTo>
                <a:lnTo>
                  <a:pt x="9218676" y="0"/>
                </a:lnTo>
                <a:lnTo>
                  <a:pt x="9218676" y="9218677"/>
                </a:lnTo>
                <a:lnTo>
                  <a:pt x="0" y="92186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5720443" y="-1551311"/>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3247802" y="4806269"/>
            <a:ext cx="9218676" cy="9218676"/>
          </a:xfrm>
          <a:custGeom>
            <a:avLst/>
            <a:gdLst/>
            <a:ahLst/>
            <a:cxnLst/>
            <a:rect l="l" t="t" r="r" b="b"/>
            <a:pathLst>
              <a:path w="9218676" h="9218676">
                <a:moveTo>
                  <a:pt x="0" y="0"/>
                </a:moveTo>
                <a:lnTo>
                  <a:pt x="9218677" y="0"/>
                </a:lnTo>
                <a:lnTo>
                  <a:pt x="9218677" y="9218676"/>
                </a:lnTo>
                <a:lnTo>
                  <a:pt x="0" y="92186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899438" y="7474099"/>
            <a:ext cx="8685325" cy="8685325"/>
          </a:xfrm>
          <a:custGeom>
            <a:avLst/>
            <a:gdLst/>
            <a:ahLst/>
            <a:cxnLst/>
            <a:rect l="l" t="t" r="r" b="b"/>
            <a:pathLst>
              <a:path w="8685325" h="8685325">
                <a:moveTo>
                  <a:pt x="0" y="0"/>
                </a:moveTo>
                <a:lnTo>
                  <a:pt x="8685326" y="0"/>
                </a:lnTo>
                <a:lnTo>
                  <a:pt x="8685326" y="8685325"/>
                </a:lnTo>
                <a:lnTo>
                  <a:pt x="0" y="86853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5869971" y="8535586"/>
            <a:ext cx="2778658" cy="2285446"/>
          </a:xfrm>
          <a:custGeom>
            <a:avLst/>
            <a:gdLst/>
            <a:ahLst/>
            <a:cxnLst/>
            <a:rect l="l" t="t" r="r" b="b"/>
            <a:pathLst>
              <a:path w="2778658" h="2285446">
                <a:moveTo>
                  <a:pt x="0" y="0"/>
                </a:moveTo>
                <a:lnTo>
                  <a:pt x="2778658" y="0"/>
                </a:lnTo>
                <a:lnTo>
                  <a:pt x="2778658" y="2285447"/>
                </a:lnTo>
                <a:lnTo>
                  <a:pt x="0" y="2285447"/>
                </a:lnTo>
                <a:lnTo>
                  <a:pt x="0" y="0"/>
                </a:lnTo>
                <a:close/>
              </a:path>
            </a:pathLst>
          </a:custGeom>
          <a:blipFill>
            <a:blip r:embed="rId6"/>
            <a:stretch>
              <a:fillRect/>
            </a:stretch>
          </a:blipFill>
        </p:spPr>
        <p:txBody>
          <a:bodyPr/>
          <a:lstStyle/>
          <a:p>
            <a:endParaRPr lang="en-US"/>
          </a:p>
        </p:txBody>
      </p:sp>
      <p:sp>
        <p:nvSpPr>
          <p:cNvPr id="7" name="Freeform 7"/>
          <p:cNvSpPr/>
          <p:nvPr/>
        </p:nvSpPr>
        <p:spPr>
          <a:xfrm flipH="1">
            <a:off x="14020057" y="-2331083"/>
            <a:ext cx="4903845" cy="5636604"/>
          </a:xfrm>
          <a:custGeom>
            <a:avLst/>
            <a:gdLst/>
            <a:ahLst/>
            <a:cxnLst/>
            <a:rect l="l" t="t" r="r" b="b"/>
            <a:pathLst>
              <a:path w="4903845" h="5636604">
                <a:moveTo>
                  <a:pt x="4903845" y="0"/>
                </a:moveTo>
                <a:lnTo>
                  <a:pt x="0" y="0"/>
                </a:lnTo>
                <a:lnTo>
                  <a:pt x="0" y="5636604"/>
                </a:lnTo>
                <a:lnTo>
                  <a:pt x="4903845" y="5636604"/>
                </a:lnTo>
                <a:lnTo>
                  <a:pt x="4903845" y="0"/>
                </a:lnTo>
                <a:close/>
              </a:path>
            </a:pathLst>
          </a:custGeom>
          <a:blipFill>
            <a:blip r:embed="rId7"/>
            <a:stretch>
              <a:fillRect/>
            </a:stretch>
          </a:blipFill>
        </p:spPr>
        <p:txBody>
          <a:bodyPr/>
          <a:lstStyle/>
          <a:p>
            <a:endParaRPr lang="en-US"/>
          </a:p>
        </p:txBody>
      </p:sp>
      <p:sp>
        <p:nvSpPr>
          <p:cNvPr id="8" name="Freeform 8"/>
          <p:cNvSpPr/>
          <p:nvPr/>
        </p:nvSpPr>
        <p:spPr>
          <a:xfrm>
            <a:off x="2666975" y="2820077"/>
            <a:ext cx="12954051" cy="3031519"/>
          </a:xfrm>
          <a:custGeom>
            <a:avLst/>
            <a:gdLst/>
            <a:ahLst/>
            <a:cxnLst/>
            <a:rect l="l" t="t" r="r" b="b"/>
            <a:pathLst>
              <a:path w="12954051" h="3031519">
                <a:moveTo>
                  <a:pt x="0" y="0"/>
                </a:moveTo>
                <a:lnTo>
                  <a:pt x="12954050" y="0"/>
                </a:lnTo>
                <a:lnTo>
                  <a:pt x="12954050" y="3031519"/>
                </a:lnTo>
                <a:lnTo>
                  <a:pt x="0" y="3031519"/>
                </a:lnTo>
                <a:lnTo>
                  <a:pt x="0" y="0"/>
                </a:lnTo>
                <a:close/>
              </a:path>
            </a:pathLst>
          </a:custGeom>
          <a:blipFill>
            <a:blip r:embed="rId8"/>
            <a:stretch>
              <a:fillRect l="-39956" t="-227381" r="-42794" b="-111886"/>
            </a:stretch>
          </a:blipFill>
        </p:spPr>
        <p:txBody>
          <a:bodyPr/>
          <a:lstStyle/>
          <a:p>
            <a:endParaRPr lang="en-US"/>
          </a:p>
        </p:txBody>
      </p:sp>
      <p:sp>
        <p:nvSpPr>
          <p:cNvPr id="9" name="TextBox 9"/>
          <p:cNvSpPr txBox="1"/>
          <p:nvPr/>
        </p:nvSpPr>
        <p:spPr>
          <a:xfrm>
            <a:off x="1028700" y="914400"/>
            <a:ext cx="11130050" cy="873125"/>
          </a:xfrm>
          <a:prstGeom prst="rect">
            <a:avLst/>
          </a:prstGeom>
        </p:spPr>
        <p:txBody>
          <a:bodyPr lIns="0" tIns="0" rIns="0" bIns="0" rtlCol="0" anchor="t">
            <a:spAutoFit/>
          </a:bodyPr>
          <a:lstStyle/>
          <a:p>
            <a:pPr algn="l">
              <a:lnSpc>
                <a:spcPts val="7000"/>
              </a:lnSpc>
            </a:pPr>
            <a:r>
              <a:rPr lang="en-US" sz="5000">
                <a:solidFill>
                  <a:srgbClr val="FFFFFF"/>
                </a:solidFill>
                <a:latin typeface="Neue Machina Ultra-Bold"/>
              </a:rPr>
              <a:t>Applying Mean Filter</a:t>
            </a:r>
          </a:p>
        </p:txBody>
      </p:sp>
      <p:sp>
        <p:nvSpPr>
          <p:cNvPr id="10" name="TextBox 10"/>
          <p:cNvSpPr txBox="1"/>
          <p:nvPr/>
        </p:nvSpPr>
        <p:spPr>
          <a:xfrm>
            <a:off x="2666975" y="7089924"/>
            <a:ext cx="12954051" cy="711200"/>
          </a:xfrm>
          <a:prstGeom prst="rect">
            <a:avLst/>
          </a:prstGeom>
        </p:spPr>
        <p:txBody>
          <a:bodyPr lIns="0" tIns="0" rIns="0" bIns="0" rtlCol="0" anchor="t">
            <a:spAutoFit/>
          </a:bodyPr>
          <a:lstStyle/>
          <a:p>
            <a:pPr algn="ctr">
              <a:lnSpc>
                <a:spcPts val="2800"/>
              </a:lnSpc>
              <a:spcBef>
                <a:spcPct val="0"/>
              </a:spcBef>
            </a:pPr>
            <a:r>
              <a:rPr lang="en-US" sz="2000">
                <a:solidFill>
                  <a:srgbClr val="FFFFFF"/>
                </a:solidFill>
                <a:latin typeface="Neue Machina Ultra-Bold"/>
              </a:rPr>
              <a:t>it is for smoothing or blurring an image, which helps reduce noise and detail, leading to a more uniform appearance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448</Words>
  <Application>Microsoft Office PowerPoint</Application>
  <PresentationFormat>Custom</PresentationFormat>
  <Paragraphs>49</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Neue Machina Ultra-Bold</vt:lpstr>
      <vt:lpstr>Montserrat</vt:lpstr>
      <vt:lpstr>Montserrat Medium</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Company</dc:title>
  <cp:lastModifiedBy>mazenbalatt@gmail.com</cp:lastModifiedBy>
  <cp:revision>2</cp:revision>
  <dcterms:created xsi:type="dcterms:W3CDTF">2006-08-16T00:00:00Z</dcterms:created>
  <dcterms:modified xsi:type="dcterms:W3CDTF">2024-05-14T05:26:11Z</dcterms:modified>
  <dc:identifier>DAGFIFiuRtQ</dc:identifier>
</cp:coreProperties>
</file>